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91" autoAdjust="0"/>
    <p:restoredTop sz="94660"/>
  </p:normalViewPr>
  <p:slideViewPr>
    <p:cSldViewPr snapToGrid="0">
      <p:cViewPr varScale="1">
        <p:scale>
          <a:sx n="65" d="100"/>
          <a:sy n="65" d="100"/>
        </p:scale>
        <p:origin x="58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dkDAeKU4YhY?si=h32eNstelSm4k3E-" TargetMode="External"/><Relationship Id="rId2" Type="http://schemas.openxmlformats.org/officeDocument/2006/relationships/hyperlink" Target="https://github.com/Navaneethakris/au810021102308_NavaneethakrishnanK.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a:t>
            </a:r>
            <a:r>
              <a:rPr lang="en-US" sz="2000" b="1" dirty="0" err="1">
                <a:solidFill>
                  <a:schemeClr val="accent1">
                    <a:lumMod val="75000"/>
                  </a:schemeClr>
                </a:solidFill>
                <a:latin typeface="Arial"/>
                <a:cs typeface="Arial"/>
              </a:rPr>
              <a:t>Navaneetha</a:t>
            </a:r>
            <a:r>
              <a:rPr lang="en-US" sz="2000" b="1" dirty="0">
                <a:solidFill>
                  <a:schemeClr val="accent1">
                    <a:lumMod val="75000"/>
                  </a:schemeClr>
                </a:solidFill>
                <a:latin typeface="Arial"/>
                <a:cs typeface="Arial"/>
              </a:rPr>
              <a:t> krishnan K</a:t>
            </a:r>
          </a:p>
          <a:p>
            <a:r>
              <a:rPr lang="en-US" sz="2000" b="1" dirty="0">
                <a:solidFill>
                  <a:schemeClr val="accent1">
                    <a:lumMod val="75000"/>
                  </a:schemeClr>
                </a:solidFill>
                <a:latin typeface="Arial"/>
                <a:cs typeface="Arial"/>
              </a:rPr>
              <a:t>NM ID : au810021102308 </a:t>
            </a:r>
          </a:p>
          <a:p>
            <a:r>
              <a:rPr lang="en-US" sz="2000" b="1" dirty="0">
                <a:solidFill>
                  <a:schemeClr val="accent1">
                    <a:lumMod val="75000"/>
                  </a:schemeClr>
                </a:solidFill>
                <a:latin typeface="Arial"/>
                <a:cs typeface="Arial"/>
              </a:rPr>
              <a:t>College Name : </a:t>
            </a:r>
            <a:r>
              <a:rPr lang="en-IN" sz="2000" b="1" dirty="0">
                <a:solidFill>
                  <a:schemeClr val="accent1">
                    <a:lumMod val="75000"/>
                  </a:schemeClr>
                </a:solidFill>
                <a:latin typeface="Arial"/>
                <a:cs typeface="Arial"/>
              </a:rPr>
              <a:t>University college of engineering, BIT CAMPUS, Anna university,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mc:AlternateContent xmlns:mc="http://schemas.openxmlformats.org/markup-compatibility/2006" xmlns:p14="http://schemas.microsoft.com/office/powerpoint/2010/main">
    <mc:Choice Requires="p14">
      <p:transition spd="slow" p14:dur="2000" advTm="9776"/>
    </mc:Choice>
    <mc:Fallback xmlns="">
      <p:transition spd="slow" advTm="97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UCI Heart Disease Dataset</a:t>
            </a:r>
          </a:p>
          <a:p>
            <a:pPr marL="742950" lvl="1" indent="-285750" algn="l">
              <a:buFont typeface="+mj-lt"/>
              <a:buAutoNum type="arabicPeriod"/>
            </a:pPr>
            <a:r>
              <a:rPr lang="en-US" b="1" i="0" dirty="0">
                <a:solidFill>
                  <a:srgbClr val="0D0D0D"/>
                </a:solidFill>
                <a:effectLst/>
                <a:latin typeface="Söhne"/>
              </a:rPr>
              <a:t>Framingham Heart Study Dataset</a:t>
            </a:r>
            <a:r>
              <a:rPr lang="en-US" b="0" i="0" dirty="0">
                <a:solidFill>
                  <a:srgbClr val="0D0D0D"/>
                </a:solidFill>
                <a:effectLst/>
                <a:latin typeface="Söhne"/>
              </a:rPr>
              <a:t> </a:t>
            </a:r>
          </a:p>
          <a:p>
            <a:pPr marL="742950" lvl="1" indent="-285750" algn="l">
              <a:buFont typeface="+mj-lt"/>
              <a:buAutoNum type="arabicPeriod"/>
            </a:pPr>
            <a:r>
              <a:rPr lang="en-US" b="1" i="0" dirty="0">
                <a:solidFill>
                  <a:srgbClr val="0D0D0D"/>
                </a:solidFill>
                <a:effectLst/>
                <a:latin typeface="Söhne"/>
              </a:rPr>
              <a:t>Cleveland Heart Disease Dataset</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"Prediction of heart disease using machine learning algorithms" by </a:t>
            </a:r>
            <a:r>
              <a:rPr lang="en-US" b="1" i="0" dirty="0" err="1">
                <a:solidFill>
                  <a:srgbClr val="0D0D0D"/>
                </a:solidFill>
                <a:effectLst/>
                <a:latin typeface="Söhne"/>
              </a:rPr>
              <a:t>Moustafa</a:t>
            </a:r>
            <a:r>
              <a:rPr lang="en-US" b="1" i="0" dirty="0">
                <a:solidFill>
                  <a:srgbClr val="0D0D0D"/>
                </a:solidFill>
                <a:effectLst/>
                <a:latin typeface="Söhne"/>
              </a:rPr>
              <a:t>, Ahmed M. et al</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"Heart Disease Prediction System using Data Mining Technique" by </a:t>
            </a:r>
            <a:r>
              <a:rPr lang="en-US" b="1" i="0" dirty="0" err="1">
                <a:solidFill>
                  <a:srgbClr val="0D0D0D"/>
                </a:solidFill>
                <a:effectLst/>
                <a:latin typeface="Söhne"/>
              </a:rPr>
              <a:t>Gade</a:t>
            </a:r>
            <a:r>
              <a:rPr lang="en-US" b="1" i="0" dirty="0">
                <a:solidFill>
                  <a:srgbClr val="0D0D0D"/>
                </a:solidFill>
                <a:effectLst/>
                <a:latin typeface="Söhne"/>
              </a:rPr>
              <a:t> and Jadhav</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"Predicting Heart Disease Using Decision Tree Learning" by Michael T. Kassahun et al</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Algorithms and Techniques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Logistic Regression</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Random Forest</a:t>
            </a:r>
          </a:p>
          <a:p>
            <a:pPr marL="742950" lvl="1" indent="-285750" algn="l">
              <a:buFont typeface="+mj-lt"/>
              <a:buAutoNum type="arabicPeriod"/>
            </a:pPr>
            <a:r>
              <a:rPr lang="en-US" b="1" i="0" dirty="0">
                <a:solidFill>
                  <a:srgbClr val="0D0D0D"/>
                </a:solidFill>
                <a:effectLst/>
                <a:latin typeface="Söhne"/>
              </a:rPr>
              <a:t>Support Vector Machines (SVM</a:t>
            </a:r>
          </a:p>
          <a:p>
            <a:pPr marL="742950" lvl="1" indent="-285750" algn="l">
              <a:buFont typeface="+mj-lt"/>
              <a:buAutoNum type="arabicPeriod"/>
            </a:pPr>
            <a:r>
              <a:rPr lang="en-US" b="1" i="0" dirty="0">
                <a:solidFill>
                  <a:srgbClr val="0D0D0D"/>
                </a:solidFill>
                <a:effectLst/>
                <a:latin typeface="Söhne"/>
              </a:rPr>
              <a:t>Neural Networks</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Frameworks and Libraries</a:t>
            </a:r>
            <a:r>
              <a:rPr lang="en-US" b="0" i="0" dirty="0">
                <a:solidFill>
                  <a:srgbClr val="0D0D0D"/>
                </a:solidFill>
                <a:effectLst/>
                <a:latin typeface="Söhne"/>
              </a:rPr>
              <a:t>:</a:t>
            </a:r>
          </a:p>
          <a:p>
            <a:pPr marL="742950" lvl="1" indent="-285750" algn="l">
              <a:buFont typeface="+mj-lt"/>
              <a:buAutoNum type="arabicPeriod"/>
            </a:pPr>
            <a:r>
              <a:rPr lang="en-US" b="1" i="0" dirty="0">
                <a:solidFill>
                  <a:srgbClr val="0D0D0D"/>
                </a:solidFill>
                <a:effectLst/>
                <a:latin typeface="Söhne"/>
              </a:rPr>
              <a:t>Scikit-learn</a:t>
            </a:r>
            <a:r>
              <a:rPr lang="en-US" dirty="0">
                <a:solidFill>
                  <a:srgbClr val="0D0D0D"/>
                </a:solidFill>
                <a:latin typeface="Söhne"/>
              </a:rPr>
              <a:t>.</a:t>
            </a:r>
            <a:r>
              <a:rPr lang="en-US" b="0" i="0" dirty="0">
                <a:solidFill>
                  <a:srgbClr val="0D0D0D"/>
                </a:solidFill>
                <a:effectLst/>
                <a:latin typeface="Söhne"/>
              </a:rPr>
              <a:t> </a:t>
            </a:r>
          </a:p>
          <a:p>
            <a:pPr marL="742950" lvl="1" indent="-285750" algn="l">
              <a:buFont typeface="+mj-lt"/>
              <a:buAutoNum type="arabicPeriod"/>
            </a:pPr>
            <a:r>
              <a:rPr lang="en-US" b="1" i="0" dirty="0">
                <a:solidFill>
                  <a:srgbClr val="0D0D0D"/>
                </a:solidFill>
                <a:effectLst/>
                <a:latin typeface="Söhne"/>
              </a:rPr>
              <a:t>TensorFlow</a:t>
            </a:r>
            <a:r>
              <a:rPr lang="en-US" b="0" i="0" dirty="0">
                <a:solidFill>
                  <a:srgbClr val="0D0D0D"/>
                </a:solidFill>
                <a:effectLst/>
                <a:latin typeface="Söhne"/>
              </a:rPr>
              <a:t> and </a:t>
            </a:r>
            <a:r>
              <a:rPr lang="en-US" b="1" i="0" dirty="0" err="1">
                <a:solidFill>
                  <a:srgbClr val="0D0D0D"/>
                </a:solidFill>
                <a:effectLst/>
                <a:latin typeface="Söhne"/>
              </a:rPr>
              <a:t>Keras</a:t>
            </a:r>
            <a:r>
              <a:rPr lang="en-US" b="1" i="0" dirty="0">
                <a:solidFill>
                  <a:srgbClr val="0D0D0D"/>
                </a:solidFill>
                <a:effectLst/>
                <a:latin typeface="Söhne"/>
              </a:rPr>
              <a:t>.</a:t>
            </a:r>
          </a:p>
          <a:p>
            <a:pPr marL="742950" lvl="1" indent="-285750" algn="l">
              <a:buFont typeface="+mj-lt"/>
              <a:buAutoNum type="arabicPeriod"/>
            </a:pPr>
            <a:r>
              <a:rPr lang="en-US" b="1" i="0" dirty="0" err="1">
                <a:solidFill>
                  <a:srgbClr val="0D0D0D"/>
                </a:solidFill>
                <a:effectLst/>
                <a:latin typeface="Söhne"/>
              </a:rPr>
              <a:t>PyTorch</a:t>
            </a:r>
            <a:r>
              <a:rPr lang="en-US" b="1"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lnSpcReduction="20000"/>
          </a:bodyPr>
          <a:lstStyle/>
          <a:p>
            <a:pPr algn="l"/>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3428999"/>
            <a:ext cx="11152682" cy="1423220"/>
          </a:xfrm>
        </p:spPr>
        <p:txBody>
          <a:bodyPr>
            <a:normAutofit fontScale="92500" lnSpcReduction="20000"/>
          </a:bodyPr>
          <a:lstStyle/>
          <a:p>
            <a:r>
              <a:rPr lang="en-US" sz="2800" b="1" dirty="0">
                <a:latin typeface="Arial"/>
                <a:ea typeface="+mj-lt"/>
                <a:cs typeface="Arial"/>
              </a:rPr>
              <a:t>Link</a:t>
            </a:r>
            <a:r>
              <a:rPr lang="en-US" sz="2800" b="1" dirty="0">
                <a:solidFill>
                  <a:schemeClr val="accent1"/>
                </a:solidFill>
                <a:latin typeface="Arial"/>
                <a:ea typeface="+mj-lt"/>
                <a:cs typeface="Arial"/>
              </a:rPr>
              <a:t> : </a:t>
            </a:r>
            <a:r>
              <a:rPr lang="en-US" sz="2600" dirty="0">
                <a:latin typeface="Arial" panose="020B0604020202020204" pitchFamily="34" charset="0"/>
                <a:cs typeface="Arial" panose="020B0604020202020204" pitchFamily="34" charset="0"/>
                <a:hlinkClick r:id="rId2"/>
              </a:rPr>
              <a:t>https://github.com/Navaneethakris/au810021102308_NavaneethakrishnanK.git</a:t>
            </a:r>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r>
              <a:rPr lang="en-IN" sz="2600">
                <a:latin typeface="Arial" panose="020B0604020202020204" pitchFamily="34" charset="0"/>
                <a:cs typeface="Arial" panose="020B0604020202020204" pitchFamily="34" charset="0"/>
              </a:rPr>
              <a:t>YouTube link :</a:t>
            </a:r>
            <a:r>
              <a:rPr lang="en-US" sz="2600">
                <a:latin typeface="Arial" panose="020B0604020202020204" pitchFamily="34" charset="0"/>
                <a:cs typeface="Arial" panose="020B0604020202020204" pitchFamily="34" charset="0"/>
              </a:rPr>
              <a:t> </a:t>
            </a:r>
            <a:r>
              <a:rPr lang="en-US" sz="2600">
                <a:latin typeface="Arial" panose="020B0604020202020204" pitchFamily="34" charset="0"/>
                <a:cs typeface="Arial" panose="020B0604020202020204" pitchFamily="34" charset="0"/>
                <a:hlinkClick r:id="rId3"/>
              </a:rPr>
              <a:t>https://youtu.be/dkDAeKU4YhY?si=h32eNstelSm4k3E-</a:t>
            </a:r>
            <a:endParaRPr lang="en-US" sz="260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brce_BBqS0kkS">
            <a:hlinkClick r:id="" action="ppaction://media"/>
            <a:extLst>
              <a:ext uri="{FF2B5EF4-FFF2-40B4-BE49-F238E27FC236}">
                <a16:creationId xmlns:a16="http://schemas.microsoft.com/office/drawing/2014/main" id="{FBD2F075-0476-44F2-4672-661B6E7F79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3783" y="1815242"/>
            <a:ext cx="7898919" cy="4441085"/>
          </a:xfrm>
          <a:prstGeom prst="rect">
            <a:avLst/>
          </a:prstGeom>
        </p:spPr>
      </p:pic>
    </p:spTree>
    <p:extLst>
      <p:ext uri="{BB962C8B-B14F-4D97-AF65-F5344CB8AC3E}">
        <p14:creationId xmlns:p14="http://schemas.microsoft.com/office/powerpoint/2010/main" val="1552721582"/>
      </p:ext>
    </p:extLst>
  </p:cSld>
  <p:clrMapOvr>
    <a:masterClrMapping/>
  </p:clrMapOvr>
  <mc:AlternateContent xmlns:mc="http://schemas.openxmlformats.org/markup-compatibility/2006" xmlns:p14="http://schemas.microsoft.com/office/powerpoint/2010/main">
    <mc:Choice Requires="p14">
      <p:transition spd="slow" p14:dur="2000" advTm="10884"/>
    </mc:Choice>
    <mc:Fallback xmlns="">
      <p:transition spd="slow" advTm="108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000" b="1" i="0" dirty="0">
                <a:solidFill>
                  <a:srgbClr val="0D0D0D"/>
                </a:solidFill>
                <a:effectLst/>
                <a:latin typeface="Söhne"/>
              </a:rPr>
              <a:t>Personalized Medicine.</a:t>
            </a:r>
          </a:p>
          <a:p>
            <a:pPr algn="just">
              <a:buFont typeface="+mj-lt"/>
              <a:buAutoNum type="arabicPeriod"/>
            </a:pPr>
            <a:r>
              <a:rPr lang="en-US" sz="2000" b="1" i="0" dirty="0">
                <a:solidFill>
                  <a:srgbClr val="0D0D0D"/>
                </a:solidFill>
                <a:effectLst/>
                <a:latin typeface="Söhne"/>
              </a:rPr>
              <a:t>Integration of Wearable Devices.</a:t>
            </a:r>
          </a:p>
          <a:p>
            <a:pPr algn="just">
              <a:buFont typeface="+mj-lt"/>
              <a:buAutoNum type="arabicPeriod"/>
            </a:pPr>
            <a:r>
              <a:rPr lang="en-US" sz="2000" b="1" i="0" dirty="0">
                <a:solidFill>
                  <a:srgbClr val="0D0D0D"/>
                </a:solidFill>
                <a:effectLst/>
                <a:latin typeface="Söhne"/>
              </a:rPr>
              <a:t>Artificial Intelligence and Big Data Analytics.</a:t>
            </a:r>
            <a:r>
              <a:rPr lang="en-US" sz="2000" b="0" i="0" dirty="0">
                <a:solidFill>
                  <a:srgbClr val="0D0D0D"/>
                </a:solidFill>
                <a:effectLst/>
                <a:latin typeface="Söhne"/>
              </a:rPr>
              <a:t> </a:t>
            </a:r>
          </a:p>
          <a:p>
            <a:pPr algn="just">
              <a:buFont typeface="+mj-lt"/>
              <a:buAutoNum type="arabicPeriod"/>
            </a:pPr>
            <a:r>
              <a:rPr lang="en-US" sz="2000" b="1" i="0" dirty="0">
                <a:solidFill>
                  <a:srgbClr val="0D0D0D"/>
                </a:solidFill>
                <a:effectLst/>
                <a:latin typeface="Söhne"/>
              </a:rPr>
              <a:t>Predictive Biomarkers.</a:t>
            </a:r>
            <a:endParaRPr lang="en-US" sz="2000" b="0" i="0" dirty="0">
              <a:solidFill>
                <a:srgbClr val="0D0D0D"/>
              </a:solidFill>
              <a:effectLst/>
              <a:latin typeface="Söhne"/>
            </a:endParaRPr>
          </a:p>
          <a:p>
            <a:pPr algn="just">
              <a:buFont typeface="+mj-lt"/>
              <a:buAutoNum type="arabicPeriod"/>
            </a:pPr>
            <a:r>
              <a:rPr lang="en-US" sz="2000" b="1" i="0" dirty="0">
                <a:solidFill>
                  <a:srgbClr val="0D0D0D"/>
                </a:solidFill>
                <a:effectLst/>
                <a:latin typeface="Söhne"/>
              </a:rPr>
              <a:t>Integration of Multi-omics Data.</a:t>
            </a:r>
          </a:p>
          <a:p>
            <a:pPr algn="just">
              <a:buFont typeface="+mj-lt"/>
              <a:buAutoNum type="arabicPeriod"/>
            </a:pPr>
            <a:r>
              <a:rPr lang="en-US" sz="2000" b="1" i="0" dirty="0">
                <a:solidFill>
                  <a:srgbClr val="0D0D0D"/>
                </a:solidFill>
                <a:effectLst/>
                <a:latin typeface="Söhne"/>
              </a:rPr>
              <a:t>Telemedicine and Remote Monitoring.</a:t>
            </a:r>
          </a:p>
          <a:p>
            <a:pPr algn="just">
              <a:buFont typeface="+mj-lt"/>
              <a:buAutoNum type="arabicPeriod"/>
            </a:pPr>
            <a:r>
              <a:rPr lang="en-US" sz="2000" b="1" i="0" dirty="0">
                <a:solidFill>
                  <a:srgbClr val="0D0D0D"/>
                </a:solidFill>
                <a:effectLst/>
                <a:latin typeface="Söhne"/>
              </a:rPr>
              <a:t>Social Determinants of Health.</a:t>
            </a:r>
            <a:endParaRPr lang="en-US" sz="2000" b="0" i="0" dirty="0">
              <a:solidFill>
                <a:srgbClr val="0D0D0D"/>
              </a:solidFill>
              <a:effectLst/>
              <a:latin typeface="Söhne"/>
            </a:endParaRPr>
          </a:p>
          <a:p>
            <a:pPr algn="just">
              <a:buFont typeface="+mj-lt"/>
              <a:buAutoNum type="arabicPeriod"/>
            </a:pPr>
            <a:r>
              <a:rPr lang="en-US" sz="2000" b="1"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828</TotalTime>
  <Words>912</Words>
  <Application>Microsoft Office PowerPoint</Application>
  <PresentationFormat>Widescreen</PresentationFormat>
  <Paragraphs>91</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Unnikrishnan D</cp:lastModifiedBy>
  <cp:revision>91</cp:revision>
  <dcterms:created xsi:type="dcterms:W3CDTF">2021-04-26T07:43:48Z</dcterms:created>
  <dcterms:modified xsi:type="dcterms:W3CDTF">2024-04-24T16:00:19Z</dcterms:modified>
</cp:coreProperties>
</file>